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2" r:id="rId3"/>
    <p:sldId id="277" r:id="rId4"/>
    <p:sldId id="276" r:id="rId5"/>
    <p:sldId id="278" r:id="rId6"/>
    <p:sldId id="283" r:id="rId7"/>
    <p:sldId id="279" r:id="rId8"/>
    <p:sldId id="273" r:id="rId9"/>
    <p:sldId id="284" r:id="rId10"/>
    <p:sldId id="268" r:id="rId11"/>
    <p:sldId id="269" r:id="rId12"/>
    <p:sldId id="275" r:id="rId13"/>
    <p:sldId id="270" r:id="rId14"/>
    <p:sldId id="280" r:id="rId15"/>
    <p:sldId id="271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2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c6bbd8f1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c6bbd8f1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62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c6bbd8f1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c6bbd8f1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31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0c6bbd8f1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0c6bbd8f1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59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2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5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ga.edu/library/interlibrary-loan.php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a.edu/library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studentslibraryinstruction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a.edu/library" TargetMode="External"/><Relationship Id="rId2" Type="http://schemas.openxmlformats.org/officeDocument/2006/relationships/hyperlink" Target="mailto:abbie.holmes@mga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a.edu/library/online-forms/ill-books.php" TargetMode="External"/><Relationship Id="rId2" Type="http://schemas.openxmlformats.org/officeDocument/2006/relationships/hyperlink" Target="https://galileo-usg-mga-primo.hosted.exlibrisgroup.com/primo-explore/search?vid=MGA_V1&amp;lang=en_US&amp;sortby=rank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ga.edu/library/online-forms/ill-articles.php" TargetMode="External"/><Relationship Id="rId5" Type="http://schemas.openxmlformats.org/officeDocument/2006/relationships/hyperlink" Target="http://www.galileo.usg.edu/scholar/mgsc/search/?Welcome&amp;Welcome" TargetMode="External"/><Relationship Id="rId4" Type="http://schemas.openxmlformats.org/officeDocument/2006/relationships/hyperlink" Target="https://galileo-usg-mga-primo.hosted.exlibrisgroup.com/primo-explore/jsearch?vid=MGA_V1&amp;offset=1&amp;journals=letter,A&amp;query=any&amp;sortby=title&amp;lang=en_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mga.edu/c.php?g=456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2919046" y="1741610"/>
            <a:ext cx="5988648" cy="18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ENGL 2121</a:t>
            </a:r>
            <a:br>
              <a:rPr lang="en-US" dirty="0"/>
            </a:br>
            <a:r>
              <a:rPr lang="en-US" dirty="0"/>
              <a:t>BRITISH LITERATURE I</a:t>
            </a:r>
            <a:br>
              <a:rPr lang="en-US" dirty="0"/>
            </a:b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2919046" y="3364985"/>
            <a:ext cx="452718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Librarian: Abbie Holmes, MLIS, MA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399" y="115724"/>
            <a:ext cx="5789202" cy="1193465"/>
          </a:xfrm>
        </p:spPr>
        <p:txBody>
          <a:bodyPr/>
          <a:lstStyle/>
          <a:p>
            <a:pPr algn="ctr"/>
            <a:r>
              <a:rPr lang="en-US" sz="3600" dirty="0"/>
              <a:t>HOW TO FIND AN ARTICLE IN GALILEO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70" y="1387013"/>
            <a:ext cx="5155660" cy="36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136187"/>
            <a:ext cx="7884471" cy="178456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IF WE DON’T HAVE THE BOOK OR ARTICLE YOU ARE LOOKING FOR?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6" y="2412305"/>
            <a:ext cx="3772298" cy="1760856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14605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Use Interlibrary Loan to order the article. </a:t>
            </a:r>
          </a:p>
          <a:p>
            <a:pPr marL="14605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How long will it take to receive the article?</a:t>
            </a:r>
          </a:p>
          <a:p>
            <a:pPr marL="14605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Interlibrary Loan = 1 – 2 weeks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71973" y="2412305"/>
            <a:ext cx="4352925" cy="20383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4605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Use GIL Express or Interlibrary Loan to order the book. </a:t>
            </a:r>
          </a:p>
          <a:p>
            <a:pPr marL="14605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How long will it take to receive the book?</a:t>
            </a:r>
          </a:p>
          <a:p>
            <a:pPr marL="146050" indent="0" algn="ctr">
              <a:buFont typeface="Lato"/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GIL Express = approx. 1 week</a:t>
            </a:r>
          </a:p>
          <a:p>
            <a:pPr marL="146050" indent="0" algn="ctr">
              <a:buFont typeface="Lato"/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Interlibrary Loan = 1 – 2 weeks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88" y="4558725"/>
            <a:ext cx="79916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20B0604020202020204" charset="0"/>
              </a:rPr>
              <a:t>Remember: Leave yourself plenty of time when submitting a request.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862" y="2009364"/>
            <a:ext cx="141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20B0604020202020204" charset="0"/>
              </a:rPr>
              <a:t>Article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8822" y="2009364"/>
            <a:ext cx="141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20B0604020202020204" charset="0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418979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7" y="215154"/>
            <a:ext cx="4325470" cy="835505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Interlibrary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7" y="1050659"/>
            <a:ext cx="4439770" cy="390437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Montserrat" panose="020B0604020202020204" charset="0"/>
              </a:rPr>
              <a:t>If you find a book or article that we do not have access to but that you would like to use, we can order it for you!</a:t>
            </a:r>
          </a:p>
          <a:p>
            <a:r>
              <a:rPr lang="en-US" sz="1800" dirty="0">
                <a:latin typeface="Montserrat" panose="020B0604020202020204" charset="0"/>
              </a:rPr>
              <a:t>Interlibrary Loan (ILL) is a library service that allows you to access sources from other libraries. </a:t>
            </a:r>
          </a:p>
          <a:p>
            <a:r>
              <a:rPr lang="en-US" sz="1800" dirty="0">
                <a:latin typeface="Montserrat" panose="020B0604020202020204" charset="0"/>
              </a:rPr>
              <a:t>Want to request an item? Visit this </a:t>
            </a:r>
            <a:r>
              <a:rPr lang="en-US" sz="1800" dirty="0">
                <a:latin typeface="Montserrat" panose="020B0604020202020204" charset="0"/>
                <a:hlinkClick r:id="rId2"/>
              </a:rPr>
              <a:t>site</a:t>
            </a:r>
            <a:r>
              <a:rPr lang="en-US" sz="1800" dirty="0">
                <a:latin typeface="Montserrat" panose="020B0604020202020204" charset="0"/>
              </a:rPr>
              <a:t> to fill out a request form. Remember to give yourself plenty of time for the item to come via email or snail mail.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61" y="215154"/>
            <a:ext cx="3547493" cy="4739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52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38" y="273075"/>
            <a:ext cx="6481725" cy="4597351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Having trouble locating a book or article?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Ask a librarian for help! 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/>
              <a:t>Phone: (478) 471-2093</a:t>
            </a:r>
            <a:br>
              <a:rPr lang="en-US" sz="2800" dirty="0"/>
            </a:br>
            <a:r>
              <a:rPr lang="en-US" sz="2800" dirty="0"/>
              <a:t>Text a librarian: (478) 285-4898</a:t>
            </a:r>
            <a:br>
              <a:rPr lang="en-US" sz="2800" dirty="0"/>
            </a:br>
            <a:r>
              <a:rPr lang="en-US" sz="2800" dirty="0"/>
              <a:t>Chat with a librarian via: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www.mga.edu/library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753" y="215153"/>
            <a:ext cx="5970494" cy="1202960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As You Research,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869" y="1522888"/>
            <a:ext cx="7056262" cy="345868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Research is a process of trial and error. Don’t get discouraged if you can’t find what you are looking for.  Try other search terms (think of synonyms for your terms). 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If you are having trouble finding what you need, let us know and we will help. That’s what librarians are here for!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Always make sure to email yourself a copy of any articles that you think might be useful and take notes as you search to avoid repeating unsuccessful searches.</a:t>
            </a:r>
          </a:p>
        </p:txBody>
      </p:sp>
    </p:spTree>
    <p:extLst>
      <p:ext uri="{BB962C8B-B14F-4D97-AF65-F5344CB8AC3E}">
        <p14:creationId xmlns:p14="http://schemas.microsoft.com/office/powerpoint/2010/main" val="179385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50" y="393750"/>
            <a:ext cx="6736200" cy="1358850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Please take this survey!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97500" y="1993900"/>
            <a:ext cx="7038900" cy="24848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https:/www.surveymonkey.com/r/studentslibraryinstruction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Click on the shortcut called “library survey” on the computer desktop.</a:t>
            </a:r>
          </a:p>
          <a:p>
            <a:pPr marL="0" indent="0">
              <a:buNone/>
            </a:pPr>
            <a:r>
              <a:rPr lang="en-US" sz="2400" dirty="0"/>
              <a:t>Password: library</a:t>
            </a:r>
          </a:p>
          <a:p>
            <a:pPr marL="0" indent="0">
              <a:buNone/>
            </a:pPr>
            <a:r>
              <a:rPr lang="en-US" sz="2400" dirty="0"/>
              <a:t>Librarian: Abbie Holmes</a:t>
            </a:r>
          </a:p>
        </p:txBody>
      </p:sp>
    </p:spTree>
    <p:extLst>
      <p:ext uri="{BB962C8B-B14F-4D97-AF65-F5344CB8AC3E}">
        <p14:creationId xmlns:p14="http://schemas.microsoft.com/office/powerpoint/2010/main" val="303318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46" y="226121"/>
            <a:ext cx="5085708" cy="1139874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HAVE QUESTIONS? </a:t>
            </a:r>
            <a:br>
              <a:rPr lang="en-US" sz="3600" dirty="0"/>
            </a:br>
            <a:r>
              <a:rPr lang="en-US" sz="3600" dirty="0"/>
              <a:t>CONTACT 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949" y="1458461"/>
            <a:ext cx="4025756" cy="3158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Abbie’s Contact Info:</a:t>
            </a:r>
          </a:p>
          <a:p>
            <a:r>
              <a:rPr lang="en-US" sz="1800" dirty="0"/>
              <a:t>Phone: (478) 471-2093</a:t>
            </a:r>
          </a:p>
          <a:p>
            <a:r>
              <a:rPr lang="en-US" sz="1800" dirty="0"/>
              <a:t>Email: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abbie.holmes@mga.edu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/>
              <a:t>Office 137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1800" b="1" dirty="0"/>
              <a:t>Macon Campus Library:</a:t>
            </a:r>
          </a:p>
          <a:p>
            <a:r>
              <a:rPr lang="en-US" sz="1800" dirty="0"/>
              <a:t>Phone: (478) 471-2093</a:t>
            </a:r>
          </a:p>
          <a:p>
            <a:r>
              <a:rPr lang="en-US" sz="1800" dirty="0"/>
              <a:t>Text a librarian: (478) 285-4898</a:t>
            </a:r>
          </a:p>
          <a:p>
            <a:r>
              <a:rPr lang="en-US" sz="1800" dirty="0"/>
              <a:t>Chat with a librarian via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www.mga.edu/library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05" y="1556006"/>
            <a:ext cx="1988811" cy="26517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73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71850" y="1298761"/>
            <a:ext cx="4931328" cy="2054039"/>
          </a:xfrm>
        </p:spPr>
        <p:txBody>
          <a:bodyPr anchor="ctr"/>
          <a:lstStyle/>
          <a:p>
            <a:r>
              <a:rPr lang="en-US" sz="4800" b="1" dirty="0"/>
              <a:t>SEARCH TECHNIQUES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7300" y="3352800"/>
            <a:ext cx="2714625" cy="1362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2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533" y="153636"/>
            <a:ext cx="4052077" cy="120597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BOOLEAN OPERATORS</a:t>
            </a:r>
          </a:p>
        </p:txBody>
      </p:sp>
      <p:pic>
        <p:nvPicPr>
          <p:cNvPr id="4" name="Shape 103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7818" y="1394662"/>
            <a:ext cx="4497509" cy="3696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55" y="2181130"/>
            <a:ext cx="32279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96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AND: Connects several terms to get fewer results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5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457196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OR: Connects several terms to get more results (either or)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5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457196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NOT: Eliminates a term in the results lists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07842" y="2347955"/>
            <a:ext cx="989775" cy="28408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3245" y="3243063"/>
            <a:ext cx="944372" cy="146922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34337" y="4060158"/>
            <a:ext cx="802429" cy="1447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094" y="188686"/>
            <a:ext cx="2615932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</a:rPr>
              <a:t>What are they? </a:t>
            </a:r>
          </a:p>
          <a:p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</a:rPr>
              <a:t>Terms that tell the database how to connect words and conduct your search.</a:t>
            </a:r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0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2120345" y="330800"/>
            <a:ext cx="5005563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TRUNCATION</a:t>
            </a:r>
          </a:p>
        </p:txBody>
      </p:sp>
      <p:sp>
        <p:nvSpPr>
          <p:cNvPr id="166" name="Google Shape;166;p17"/>
          <p:cNvSpPr txBox="1"/>
          <p:nvPr/>
        </p:nvSpPr>
        <p:spPr>
          <a:xfrm>
            <a:off x="1338727" y="1042675"/>
            <a:ext cx="6568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 technique that broadens your search to include various word endings. By adding truncation to your search string, the database will return results that include any ending of your root word.</a:t>
            </a: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To use:</a:t>
            </a: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Enter the root of a word and put the truncation symbol (*) at the end</a:t>
            </a: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Example:</a:t>
            </a: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litera* = literature and literary</a:t>
            </a:r>
            <a:endParaRPr sz="1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4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1437376" y="330740"/>
            <a:ext cx="6756300" cy="76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SEARCH QUOTES</a:t>
            </a:r>
          </a:p>
        </p:txBody>
      </p:sp>
      <p:sp>
        <p:nvSpPr>
          <p:cNvPr id="166" name="Google Shape;166;p17"/>
          <p:cNvSpPr txBox="1"/>
          <p:nvPr/>
        </p:nvSpPr>
        <p:spPr>
          <a:xfrm>
            <a:off x="1042725" y="1097281"/>
            <a:ext cx="7545602" cy="39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 technique that narrows your search to include only the words within quotation marks and in the order given. 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"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To use: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Place quotation marks around phrases, concepts, and names with two or more words.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Examples: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“Henry V”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“Battle of Agincourt”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“Edmund Spenser”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</a:t>
            </a:r>
            <a:r>
              <a:rPr lang="en-US" sz="1800" b="1" dirty="0" err="1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Redcrosse</a:t>
            </a: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Knight”</a:t>
            </a:r>
          </a:p>
        </p:txBody>
      </p:sp>
    </p:spTree>
    <p:extLst>
      <p:ext uri="{BB962C8B-B14F-4D97-AF65-F5344CB8AC3E}">
        <p14:creationId xmlns:p14="http://schemas.microsoft.com/office/powerpoint/2010/main" val="366452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532680"/>
            <a:ext cx="5817870" cy="1578900"/>
          </a:xfrm>
        </p:spPr>
        <p:txBody>
          <a:bodyPr/>
          <a:lstStyle/>
          <a:p>
            <a:r>
              <a:rPr lang="en-US" sz="4800" b="1" dirty="0"/>
              <a:t>HOW TO LOCATE SOURCES</a:t>
            </a:r>
          </a:p>
        </p:txBody>
      </p:sp>
    </p:spTree>
    <p:extLst>
      <p:ext uri="{BB962C8B-B14F-4D97-AF65-F5344CB8AC3E}">
        <p14:creationId xmlns:p14="http://schemas.microsoft.com/office/powerpoint/2010/main" val="397438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10" y="139466"/>
            <a:ext cx="8373437" cy="1140432"/>
          </a:xfrm>
        </p:spPr>
        <p:txBody>
          <a:bodyPr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TYPES OF RESOURCES AVAILABLE THROUGH THE LIBRARY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02077"/>
            <a:ext cx="4600682" cy="3841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Montserrat" panose="020B0604020202020204" charset="0"/>
              </a:rPr>
              <a:t>Books in both print and electronic format:</a:t>
            </a:r>
          </a:p>
          <a:p>
            <a:pPr marL="28575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MGA Collection (</a:t>
            </a: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  <a:hlinkClick r:id="rId2"/>
              </a:rPr>
              <a:t>GIL-Find</a:t>
            </a: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)</a:t>
            </a:r>
          </a:p>
          <a:p>
            <a:pPr marL="28575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University System of Georgia Collections (GIL-Express)</a:t>
            </a:r>
          </a:p>
          <a:p>
            <a:pPr marL="285750" indent="-1730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  <a:hlinkClick r:id="rId3"/>
              </a:rPr>
              <a:t>Interlibrary Loan</a:t>
            </a:r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en-US" sz="2000" b="1" dirty="0">
                <a:solidFill>
                  <a:srgbClr val="FFFFFF"/>
                </a:solidFill>
                <a:latin typeface="Montserrat" panose="020B0604020202020204" charset="0"/>
                <a:cs typeface="Arial"/>
                <a:sym typeface="Arial"/>
              </a:rPr>
              <a:t>Academic Journal Articles in both print and electronic format:  </a:t>
            </a:r>
          </a:p>
          <a:p>
            <a:pPr marL="287338" lvl="1" indent="-1714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Montserrat" panose="020B0604020202020204" charset="0"/>
                <a:cs typeface="Arial"/>
                <a:sym typeface="Arial"/>
                <a:hlinkClick r:id="rId2"/>
              </a:rPr>
              <a:t>GIL-Find </a:t>
            </a:r>
            <a:endParaRPr lang="en-US" sz="1800" dirty="0">
              <a:solidFill>
                <a:srgbClr val="FFFFFF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287338" lvl="1" indent="-1714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Montserrat" panose="020B0604020202020204" charset="0"/>
                <a:cs typeface="Arial"/>
                <a:sym typeface="Arial"/>
                <a:hlinkClick r:id="rId4"/>
              </a:rPr>
              <a:t>Journals A-Z</a:t>
            </a:r>
            <a:endParaRPr lang="en-US" sz="1800" dirty="0">
              <a:solidFill>
                <a:srgbClr val="FFFFFF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287338" lvl="1" indent="-1714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Montserrat" panose="020B0604020202020204" charset="0"/>
                <a:cs typeface="Arial"/>
                <a:sym typeface="Arial"/>
                <a:hlinkClick r:id="rId5"/>
              </a:rPr>
              <a:t>GALILEO</a:t>
            </a:r>
            <a:endParaRPr lang="en-US" sz="1800" dirty="0">
              <a:solidFill>
                <a:srgbClr val="FFFFFF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287338" lvl="1" indent="-17145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Montserrat" panose="020B0604020202020204" charset="0"/>
                <a:cs typeface="Arial"/>
                <a:sym typeface="Arial"/>
                <a:hlinkClick r:id="rId6"/>
              </a:rPr>
              <a:t>Interlibrary Loan</a:t>
            </a:r>
            <a:endParaRPr lang="en-US" sz="1800" dirty="0">
              <a:solidFill>
                <a:srgbClr val="FFFFFF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Clr>
                <a:srgbClr val="000000"/>
              </a:buClr>
              <a:buSzTx/>
              <a:buNone/>
            </a:pPr>
            <a:endParaRPr lang="en-US" sz="1800" dirty="0">
              <a:solidFill>
                <a:srgbClr val="FFFFFF"/>
              </a:solidFill>
              <a:latin typeface="Montserrat" panose="020B0604020202020204" charset="0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en-US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2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6533" y="1679099"/>
            <a:ext cx="2473824" cy="267765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Montserrat" panose="020B0604020202020204" charset="0"/>
              </a:rPr>
              <a:t>All of these resources and services can be accessed from the Library’s home page.</a:t>
            </a:r>
          </a:p>
        </p:txBody>
      </p:sp>
    </p:spTree>
    <p:extLst>
      <p:ext uri="{BB962C8B-B14F-4D97-AF65-F5344CB8AC3E}">
        <p14:creationId xmlns:p14="http://schemas.microsoft.com/office/powerpoint/2010/main" val="118153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1031631" y="148590"/>
            <a:ext cx="8112369" cy="128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TO START: BRITISH LITERATURE SUBJECT GUIDE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922913" y="4546907"/>
            <a:ext cx="7388745" cy="59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ct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n-US" sz="2400" dirty="0">
                <a:latin typeface="Montserrat" panose="020B0604020202020204" charset="0"/>
                <a:hlinkClick r:id="rId3"/>
              </a:rPr>
              <a:t>http://guides.mga.edu/c.php?g=456221</a:t>
            </a:r>
            <a:endParaRPr lang="en" sz="2400" dirty="0">
              <a:solidFill>
                <a:srgbClr val="FFFFFF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871" y="1523750"/>
            <a:ext cx="3774830" cy="29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00&quot;&gt;&lt;object type=&quot;3&quot; unique_id=&quot;10101&quot;&gt;&lt;property id=&quot;20148&quot; value=&quot;5&quot;/&gt;&lt;property id=&quot;20300&quot; value=&quot;Slide 1 - &amp;quot;ENGL 2121 BRITISH LITERATURE I &amp;quot;&quot;/&gt;&lt;property id=&quot;20307&quot; value=&quot;256&quot;/&gt;&lt;/object&gt;&lt;object type=&quot;3&quot; unique_id=&quot;10102&quot;&gt;&lt;property id=&quot;20148&quot; value=&quot;5&quot;/&gt;&lt;property id=&quot;20300&quot; value=&quot;Slide 2 - &amp;quot;HAVE QUESTIONS?  CONTACT ME:&amp;quot;&quot;/&gt;&lt;property id=&quot;20307&quot; value=&quot;272&quot;/&gt;&lt;/object&gt;&lt;object type=&quot;3&quot; unique_id=&quot;10103&quot;&gt;&lt;property id=&quot;20148&quot; value=&quot;5&quot;/&gt;&lt;property id=&quot;20300&quot; value=&quot;Slide 3 - &amp;quot;SEARCH TECHNIQUES&amp;quot;&quot;/&gt;&lt;property id=&quot;20307&quot; value=&quot;277&quot;/&gt;&lt;/object&gt;&lt;object type=&quot;3&quot; unique_id=&quot;10104&quot;&gt;&lt;property id=&quot;20148&quot; value=&quot;5&quot;/&gt;&lt;property id=&quot;20300&quot; value=&quot;Slide 4 - &amp;quot;BOOLEAN OPERATORS&amp;quot;&quot;/&gt;&lt;property id=&quot;20307&quot; value=&quot;276&quot;/&gt;&lt;/object&gt;&lt;object type=&quot;3&quot; unique_id=&quot;10105&quot;&gt;&lt;property id=&quot;20148&quot; value=&quot;5&quot;/&gt;&lt;property id=&quot;20300&quot; value=&quot;Slide 5&quot;/&gt;&lt;property id=&quot;20307&quot; value=&quot;278&quot;/&gt;&lt;/object&gt;&lt;object type=&quot;3&quot; unique_id=&quot;10106&quot;&gt;&lt;property id=&quot;20148&quot; value=&quot;5&quot;/&gt;&lt;property id=&quot;20300&quot; value=&quot;Slide 7 - &amp;quot;HOW TO LOCATE SOURCES&amp;quot;&quot;/&gt;&lt;property id=&quot;20307&quot; value=&quot;279&quot;/&gt;&lt;/object&gt;&lt;object type=&quot;3&quot; unique_id=&quot;10107&quot;&gt;&lt;property id=&quot;20148&quot; value=&quot;5&quot;/&gt;&lt;property id=&quot;20300&quot; value=&quot;Slide 8 - &amp;quot;TYPES OF RESOURCES AVAILABLE THROUGH THE LIBRARY&amp;quot;&quot;/&gt;&lt;property id=&quot;20307&quot; value=&quot;273&quot;/&gt;&lt;/object&gt;&lt;object type=&quot;3&quot; unique_id=&quot;10109&quot;&gt;&lt;property id=&quot;20148&quot; value=&quot;5&quot;/&gt;&lt;property id=&quot;20300&quot; value=&quot;Slide 10 - &amp;quot;HOW TO FIND AN ARTICLE IN GALILEO&amp;quot;&quot;/&gt;&lt;property id=&quot;20307&quot; value=&quot;268&quot;/&gt;&lt;/object&gt;&lt;object type=&quot;3&quot; unique_id=&quot;10112&quot;&gt;&lt;property id=&quot;20148&quot; value=&quot;5&quot;/&gt;&lt;property id=&quot;20300&quot; value=&quot;Slide 11 - &amp;quot;WHAT IF WE DON’T HAVE THE BOOK OR ARTICLE YOU ARE LOOKING FOR?&amp;quot;&quot;/&gt;&lt;property id=&quot;20307&quot; value=&quot;269&quot;/&gt;&lt;/object&gt;&lt;object type=&quot;3&quot; unique_id=&quot;10113&quot;&gt;&lt;property id=&quot;20148&quot; value=&quot;5&quot;/&gt;&lt;property id=&quot;20300&quot; value=&quot;Slide 12 - &amp;quot;Interlibrary Loan&amp;quot;&quot;/&gt;&lt;property id=&quot;20307&quot; value=&quot;275&quot;/&gt;&lt;/object&gt;&lt;object type=&quot;3&quot; unique_id=&quot;10114&quot;&gt;&lt;property id=&quot;20148&quot; value=&quot;5&quot;/&gt;&lt;property id=&quot;20300&quot; value=&quot;Slide 13 - &amp;quot;Having trouble locating a book or article?  Ask a librarian for help!   Phone: (478) 471-2093 Text a librarian: (4&quot;/&gt;&lt;property id=&quot;20307&quot; value=&quot;270&quot;/&gt;&lt;/object&gt;&lt;object type=&quot;3&quot; unique_id=&quot;10115&quot;&gt;&lt;property id=&quot;20148&quot; value=&quot;5&quot;/&gt;&lt;property id=&quot;20300&quot; value=&quot;Slide 14 - &amp;quot;As You Research, Remember:&amp;quot;&quot;/&gt;&lt;property id=&quot;20307&quot; value=&quot;280&quot;/&gt;&lt;/object&gt;&lt;object type=&quot;3&quot; unique_id=&quot;10117&quot;&gt;&lt;property id=&quot;20148&quot; value=&quot;5&quot;/&gt;&lt;property id=&quot;20300&quot; value=&quot;Slide 15 - &amp;quot;Please take this survey!&amp;quot;&quot;/&gt;&lt;property id=&quot;20307&quot; value=&quot;271&quot;/&gt;&lt;/object&gt;&lt;object type=&quot;3&quot; unique_id=&quot;10383&quot;&gt;&lt;property id=&quot;20148&quot; value=&quot;5&quot;/&gt;&lt;property id=&quot;20300&quot; value=&quot;Slide 6&quot;/&gt;&lt;property id=&quot;20307&quot; value=&quot;283&quot;/&gt;&lt;/object&gt;&lt;object type=&quot;3&quot; unique_id=&quot;10467&quot;&gt;&lt;property id=&quot;20148&quot; value=&quot;5&quot;/&gt;&lt;property id=&quot;20300&quot; value=&quot;Slide 9&quot;/&gt;&lt;property id=&quot;20307&quot; value=&quot;284&quot;/&gt;&lt;/object&gt;&lt;/object&gt;&lt;object type=&quot;8&quot; unique_id=&quot;101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ocus">
  <a:themeElements>
    <a:clrScheme name="Custom 38">
      <a:dk1>
        <a:srgbClr val="212745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4FACF3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644</Words>
  <Application>Microsoft Office PowerPoint</Application>
  <PresentationFormat>On-screen Show (16:9)</PresentationFormat>
  <Paragraphs>82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Montserrat</vt:lpstr>
      <vt:lpstr>Lato</vt:lpstr>
      <vt:lpstr>Focus</vt:lpstr>
      <vt:lpstr>ENGL 2121 BRITISH LITERATURE I </vt:lpstr>
      <vt:lpstr>HAVE QUESTIONS?  CONTACT ME:</vt:lpstr>
      <vt:lpstr>SEARCH TECHNIQUES</vt:lpstr>
      <vt:lpstr>BOOLEAN OPERATORS</vt:lpstr>
      <vt:lpstr>PowerPoint Presentation</vt:lpstr>
      <vt:lpstr>PowerPoint Presentation</vt:lpstr>
      <vt:lpstr>HOW TO LOCATE SOURCES</vt:lpstr>
      <vt:lpstr>TYPES OF RESOURCES AVAILABLE THROUGH THE LIBRARY</vt:lpstr>
      <vt:lpstr>PowerPoint Presentation</vt:lpstr>
      <vt:lpstr>HOW TO FIND AN ARTICLE IN GALILEO</vt:lpstr>
      <vt:lpstr>WHAT IF WE DON’T HAVE THE BOOK OR ARTICLE YOU ARE LOOKING FOR?</vt:lpstr>
      <vt:lpstr>Interlibrary Loan</vt:lpstr>
      <vt:lpstr>Having trouble locating a book or article?  Ask a librarian for help!   Phone: (478) 471-2093 Text a librarian: (478) 285-4898 Chat with a librarian via: www.mga.edu/library </vt:lpstr>
      <vt:lpstr>As You Research, Remember:</vt:lpstr>
      <vt:lpstr>Please take this survey!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1000: Perspectives on Health Care Professions</dc:title>
  <dc:creator>Holmes, Abbie</dc:creator>
  <cp:lastModifiedBy>Chip Rogers</cp:lastModifiedBy>
  <cp:revision>45</cp:revision>
  <dcterms:modified xsi:type="dcterms:W3CDTF">2019-04-10T01:04:21Z</dcterms:modified>
</cp:coreProperties>
</file>